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Inter" panose="02000503000000020004" pitchFamily="2" charset="0"/>
      <p:regular r:id="rId11"/>
      <p:bold r:id="rId12"/>
      <p:italic r:id="rId13"/>
      <p:boldItalic r:id="rId14"/>
    </p:embeddedFont>
    <p:embeddedFont>
      <p:font typeface="Inter Medium" panose="02000503000000020004" pitchFamily="2" charset="0"/>
      <p:regular r:id="rId15"/>
      <p:bold r:id="rId16"/>
      <p:italic r:id="rId17"/>
      <p:boldItalic r:id="rId18"/>
    </p:embeddedFont>
    <p:embeddedFont>
      <p:font typeface="Inter SemiBold" panose="02000503000000020004" pitchFamily="2" charset="0"/>
      <p:regular r:id="rId19"/>
      <p:bold r:id="rId20"/>
      <p:italic r:id="rId21"/>
      <p:boldItalic r:id="rId22"/>
    </p:embeddedFont>
    <p:embeddedFont>
      <p:font typeface="Nunito Sans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WvNYQWuGOl+wwUj7P8kyaA==" hashData="A7GqyWKI4aXyixZUQnxHHLhUcF72itbEigO+sECT4ZDTTGMH1/u/EBlKFU4eJsrGGme+9CnOaqIffwVsH94FWg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g7nPrPLqEcMkCCEqG+owKlHNwH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90FB59B6-7C9F-47AD-B3E8-46FEFC8C0FC7}">
  <a:tblStyle styleId="{90FB59B6-7C9F-47AD-B3E8-46FEFC8C0F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133" d="100"/>
          <a:sy n="133" d="100"/>
        </p:scale>
        <p:origin x="94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f21b36812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2f21b36812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5080" lvl="0" indent="-196850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highlight>
                <a:srgbClr val="F8F8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>
              <a:highlight>
                <a:srgbClr val="F8F8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21b368125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2f21b368125_2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21b368125_2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f21b368125_2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highlight>
                <a:srgbClr val="F8F8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f21b368125_2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f21b368125_2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highlight>
                <a:srgbClr val="F8F8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3d6d26b750_0_1383"/>
          <p:cNvSpPr txBox="1">
            <a:spLocks noGrp="1"/>
          </p:cNvSpPr>
          <p:nvPr>
            <p:ph type="title"/>
          </p:nvPr>
        </p:nvSpPr>
        <p:spPr>
          <a:xfrm>
            <a:off x="638528" y="1032624"/>
            <a:ext cx="78669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700" b="0" i="0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3d6d26b750_0_1383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3d6d26b750_0_138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g13d6d26b750_0_138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3d6d26b750_0_1383"/>
          <p:cNvSpPr txBox="1">
            <a:spLocks noGrp="1"/>
          </p:cNvSpPr>
          <p:nvPr>
            <p:ph type="sldNum" idx="12"/>
          </p:nvPr>
        </p:nvSpPr>
        <p:spPr>
          <a:xfrm>
            <a:off x="8608351" y="4631014"/>
            <a:ext cx="32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7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7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27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27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7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27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142D5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f21b368125_2_82"/>
          <p:cNvSpPr txBox="1">
            <a:spLocks noGrp="1"/>
          </p:cNvSpPr>
          <p:nvPr>
            <p:ph type="ctrTitle"/>
          </p:nvPr>
        </p:nvSpPr>
        <p:spPr>
          <a:xfrm>
            <a:off x="1143002" y="744575"/>
            <a:ext cx="6858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55" name="Google Shape;55;g2f21b368125_2_82"/>
          <p:cNvSpPr txBox="1">
            <a:spLocks noGrp="1"/>
          </p:cNvSpPr>
          <p:nvPr>
            <p:ph type="subTitle" idx="1"/>
          </p:nvPr>
        </p:nvSpPr>
        <p:spPr>
          <a:xfrm>
            <a:off x="1143000" y="2834125"/>
            <a:ext cx="6858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>
                <a:solidFill>
                  <a:srgbClr val="CCCCC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None/>
              <a:defRPr sz="1800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g2f21b368125_2_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g2f21b368125_2_82"/>
          <p:cNvSpPr txBox="1"/>
          <p:nvPr/>
        </p:nvSpPr>
        <p:spPr>
          <a:xfrm>
            <a:off x="128177" y="4912256"/>
            <a:ext cx="12774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Private and confidential</a:t>
            </a:r>
            <a:endParaRPr sz="700" b="0" i="0" u="none" strike="noStrike" cap="non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21b368125_2_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f21b368125_2_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1" name="Google Shape;61;g2f21b368125_2_8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2" name="Google Shape;62;g2f21b368125_2_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SECTION_HEADER_2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2f21b368125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2275" y="0"/>
            <a:ext cx="35617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2f21b368125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2162" y="1565496"/>
            <a:ext cx="1961101" cy="192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f21b368125_2_0"/>
          <p:cNvPicPr preferRelativeResize="0"/>
          <p:nvPr/>
        </p:nvPicPr>
        <p:blipFill rotWithShape="1">
          <a:blip r:embed="rId6">
            <a:alphaModFix amt="70000"/>
          </a:blip>
          <a:srcRect/>
          <a:stretch/>
        </p:blipFill>
        <p:spPr>
          <a:xfrm>
            <a:off x="7448249" y="0"/>
            <a:ext cx="16957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f21b368125_2_0"/>
          <p:cNvSpPr txBox="1"/>
          <p:nvPr/>
        </p:nvSpPr>
        <p:spPr>
          <a:xfrm>
            <a:off x="738500" y="3618000"/>
            <a:ext cx="40926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Inflation continuing to accelerate</a:t>
            </a:r>
            <a:endParaRPr sz="1400" b="0" i="0" u="none" strike="noStrike" cap="non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70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70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2700" marR="508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Font typeface="Arial"/>
              <a:buNone/>
            </a:pPr>
            <a:r>
              <a:rPr lang="en" sz="1200" b="0" i="0" u="none" strike="noStrike" cap="non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December 9</a:t>
            </a:r>
            <a:r>
              <a:rPr lang="en" sz="1200" b="0" i="0" u="none" strike="noStrike" cap="none" baseline="30000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th</a:t>
            </a:r>
            <a:r>
              <a:rPr lang="en" sz="1200" b="0" i="0" u="none" strike="noStrike" cap="none">
                <a:solidFill>
                  <a:srgbClr val="CCCCCC"/>
                </a:solidFill>
                <a:latin typeface="Inter"/>
                <a:ea typeface="Inter"/>
                <a:cs typeface="Inter"/>
                <a:sym typeface="Inter"/>
              </a:rPr>
              <a:t>, 2024</a:t>
            </a:r>
            <a:endParaRPr sz="1200" b="0" i="0" u="none" strike="noStrike" cap="none">
              <a:solidFill>
                <a:srgbClr val="CCCCC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g2f21b368125_2_0"/>
          <p:cNvSpPr txBox="1"/>
          <p:nvPr/>
        </p:nvSpPr>
        <p:spPr>
          <a:xfrm>
            <a:off x="738499" y="3010750"/>
            <a:ext cx="5093589" cy="5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0" i="0" u="none" strike="noStrike" cap="non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November Inflation Review</a:t>
            </a:r>
            <a:endParaRPr sz="2800" b="0" i="0" u="none" strike="noStrike" cap="non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72" name="Google Shape;72;g2f21b368125_2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1275" y="1302875"/>
            <a:ext cx="1770271" cy="3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f21b368125_2_0"/>
          <p:cNvSpPr txBox="1"/>
          <p:nvPr/>
        </p:nvSpPr>
        <p:spPr>
          <a:xfrm>
            <a:off x="811275" y="16653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1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The Source of TRUF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/>
        </p:nvSpPr>
        <p:spPr>
          <a:xfrm>
            <a:off x="1896375" y="4721099"/>
            <a:ext cx="1320900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888888"/>
                </a:solidFill>
                <a:latin typeface="Inter Medium"/>
                <a:ea typeface="Inter Medium"/>
                <a:cs typeface="Inter Medium"/>
                <a:sym typeface="Inter Medium"/>
              </a:rPr>
              <a:t>November Inflation Report</a:t>
            </a:r>
            <a:endParaRPr sz="600" b="0" i="0" u="none" strike="noStrike" cap="none">
              <a:solidFill>
                <a:srgbClr val="888888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339324" y="343175"/>
            <a:ext cx="549276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800" b="0" i="0" u="none" strike="noStrike" cap="none">
                <a:solidFill>
                  <a:srgbClr val="9DACC3"/>
                </a:solidFill>
                <a:latin typeface="Inter Medium"/>
                <a:ea typeface="Inter Medium"/>
                <a:cs typeface="Inter Medium"/>
                <a:sym typeface="Inter Medium"/>
              </a:rPr>
              <a:t>Inflation isn’t abating and continuing to build</a:t>
            </a:r>
            <a:endParaRPr sz="1800" b="0" i="0" u="none" strike="noStrike" cap="non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325" y="4782016"/>
            <a:ext cx="731685" cy="1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439497" y="1336631"/>
            <a:ext cx="4111200" cy="3200645"/>
          </a:xfrm>
          <a:prstGeom prst="roundRect">
            <a:avLst>
              <a:gd name="adj" fmla="val 3994"/>
            </a:avLst>
          </a:prstGeom>
          <a:solidFill>
            <a:srgbClr val="03050C">
              <a:alpha val="80000"/>
            </a:srgbClr>
          </a:solidFill>
          <a:ln w="9525" cap="flat" cmpd="sng">
            <a:solidFill>
              <a:srgbClr val="161A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EDF3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71450" marR="508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Market forecasts are between 2.6% and 2.8%</a:t>
            </a:r>
            <a:endParaRPr/>
          </a:p>
          <a:p>
            <a:pPr marL="171450" marR="508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Core is the driving force up to 2.7% YoY</a:t>
            </a:r>
            <a:endParaRPr/>
          </a:p>
          <a:p>
            <a:pPr marL="171450" marR="508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Although services is strong, growth is driven by goods and i</a:t>
            </a:r>
            <a:r>
              <a:rPr lang="en" sz="1100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s </a:t>
            </a:r>
            <a:r>
              <a:rPr lang="en" sz="11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supported by accelerating incomes</a:t>
            </a:r>
            <a:endParaRPr/>
          </a:p>
          <a:p>
            <a:pPr marL="171450" marR="508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Key drivers include need based categories: food, utilities, health &amp; HH durables</a:t>
            </a:r>
            <a:endParaRPr/>
          </a:p>
          <a:p>
            <a:pPr marL="171450" marR="5080" lvl="0" indent="-17145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Longer term inflation expected to continue to accelerate as a result of the tight labor market and the wage growth fueling demand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439497" y="1360873"/>
            <a:ext cx="4210562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Truflation November BLS CPI forecast: 2.7% </a:t>
            </a:r>
            <a:endParaRPr sz="1400" b="1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0923" y="3130658"/>
            <a:ext cx="3938531" cy="1806408"/>
          </a:xfrm>
          <a:prstGeom prst="rect">
            <a:avLst/>
          </a:prstGeom>
          <a:noFill/>
          <a:ln w="698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0923" y="1068720"/>
            <a:ext cx="3938531" cy="1806408"/>
          </a:xfrm>
          <a:prstGeom prst="rect">
            <a:avLst/>
          </a:prstGeom>
          <a:noFill/>
          <a:ln w="698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/>
        </p:nvSpPr>
        <p:spPr>
          <a:xfrm>
            <a:off x="1896375" y="4721099"/>
            <a:ext cx="132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November Inflation Review</a:t>
            </a:r>
            <a:endParaRPr sz="600" b="0" i="0" u="none" strike="noStrike" cap="none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325" y="4782024"/>
            <a:ext cx="717225" cy="1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339324" y="343175"/>
            <a:ext cx="439472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3050C"/>
                </a:solidFill>
                <a:latin typeface="Inter Medium"/>
                <a:ea typeface="Inter Medium"/>
                <a:cs typeface="Inter Medium"/>
                <a:sym typeface="Inter Medium"/>
              </a:rPr>
              <a:t>Are rate cuts over for the time being?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375525" y="1211456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GDP Q4 forecast at </a:t>
            </a:r>
            <a:r>
              <a:rPr lang="en" sz="1100" b="0" i="0" u="none" strike="noStrike" cap="none">
                <a:solidFill>
                  <a:srgbClr val="585E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3.2%</a:t>
            </a: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up from 2.8% in Q3</a:t>
            </a:r>
            <a:endParaRPr sz="1100" b="0" i="0" u="none" strike="noStrike" cap="none">
              <a:solidFill>
                <a:srgbClr val="888888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75525" y="1723088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Consumer spending up </a:t>
            </a:r>
            <a:r>
              <a:rPr lang="en" sz="1100" b="0" i="0" u="none" strike="noStrike" cap="none">
                <a:solidFill>
                  <a:srgbClr val="585E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0.4% </a:t>
            </a: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MoM &amp; </a:t>
            </a:r>
            <a:r>
              <a:rPr lang="en" sz="1100" b="0" i="0" u="none" strike="noStrike" cap="none">
                <a:solidFill>
                  <a:srgbClr val="585E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5.4% YTD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375525" y="2234719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Retail sales up </a:t>
            </a:r>
            <a:r>
              <a:rPr lang="en" sz="1100" b="0" i="0" u="none" strike="noStrike" cap="none">
                <a:solidFill>
                  <a:srgbClr val="585E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0.4% MoM </a:t>
            </a: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after a strong September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375525" y="2746350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Savings rate reversal and </a:t>
            </a:r>
            <a:r>
              <a:rPr lang="en" sz="1100" b="0" i="0" u="none" strike="noStrike" cap="none">
                <a:solidFill>
                  <a:srgbClr val="585E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rising </a:t>
            </a: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to 4.4%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375525" y="3257981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585E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+227k </a:t>
            </a: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job added &amp; unemployment rate @ </a:t>
            </a:r>
            <a:r>
              <a:rPr lang="en" sz="1100" b="0" i="0" u="none" strike="noStrike" cap="none">
                <a:solidFill>
                  <a:srgbClr val="585E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4.2%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375525" y="3769613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121A2E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Consumer confidence optimism continued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6376" y="3107360"/>
            <a:ext cx="4144310" cy="183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4027" y="929898"/>
            <a:ext cx="4116659" cy="18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/>
        </p:nvSpPr>
        <p:spPr>
          <a:xfrm>
            <a:off x="4844027" y="2865378"/>
            <a:ext cx="37110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Transition Consumer Confidence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816376" y="714635"/>
            <a:ext cx="37110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Census Bureau Retail Sales in trillions of $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/>
          <p:nvPr/>
        </p:nvSpPr>
        <p:spPr>
          <a:xfrm>
            <a:off x="1896375" y="4721099"/>
            <a:ext cx="132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November Inflation Review</a:t>
            </a:r>
            <a:endParaRPr sz="600" b="0" i="0" u="none" strike="noStrike" cap="none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25" y="4782024"/>
            <a:ext cx="717225" cy="1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339325" y="343175"/>
            <a:ext cx="373202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rgbClr val="03050C"/>
                </a:solidFill>
                <a:latin typeface="Inter Medium"/>
                <a:ea typeface="Inter Medium"/>
                <a:cs typeface="Inter Medium"/>
                <a:sym typeface="Inter Medium"/>
              </a:rPr>
              <a:t>Household debt reaching another new peak</a:t>
            </a:r>
            <a:endParaRPr sz="1800" b="0" i="0" u="none" strike="noStrike" cap="none">
              <a:solidFill>
                <a:srgbClr val="41558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339319" y="1148369"/>
            <a:ext cx="4393350" cy="1737617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71450" marR="381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endParaRPr sz="1100" b="0" i="0" u="none" strike="noStrike" cap="none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71450" marR="381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10</a:t>
            </a:r>
            <a:r>
              <a:rPr lang="en" sz="1100" b="0" i="0" u="none" strike="noStrike" cap="none" baseline="30000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Th</a:t>
            </a:r>
            <a:r>
              <a:rPr lang="en" sz="11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 consecutive quarter of homeowners borrowed against their equity, with home equity rising $387b</a:t>
            </a:r>
            <a:endParaRPr/>
          </a:p>
          <a:p>
            <a:pPr marL="171450" marR="381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Credit card balances up $24b with a record 600m accounts</a:t>
            </a:r>
            <a:endParaRPr/>
          </a:p>
          <a:p>
            <a:pPr marL="171450" marR="381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Auto up $18b; Student up @21b; Mortgages up 75b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381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" sz="11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Wage pressures continuing upwards, unions key drivers</a:t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339319" y="3240935"/>
            <a:ext cx="4393350" cy="1280266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71450" marR="3810" lvl="0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</a:pPr>
            <a:endParaRPr sz="1050" b="0" i="0" u="none" strike="noStrike" cap="none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71450" marR="381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Student loan delinquency rates are artificially low as they aren’t reported until Q4</a:t>
            </a:r>
            <a:endParaRPr/>
          </a:p>
          <a:p>
            <a:pPr marL="171450" marR="381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Credit Card delinquent balances (30+) are down 9.8 -&gt; 8.8%</a:t>
            </a:r>
            <a:endParaRPr/>
          </a:p>
          <a:p>
            <a:pPr marL="171450" marR="381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en" sz="105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Total debt balance is at 82% of income vs 86% pre pandemic</a:t>
            </a:r>
            <a:endParaRPr/>
          </a:p>
        </p:txBody>
      </p:sp>
      <p:sp>
        <p:nvSpPr>
          <p:cNvPr id="111" name="Google Shape;111;p6"/>
          <p:cNvSpPr txBox="1"/>
          <p:nvPr/>
        </p:nvSpPr>
        <p:spPr>
          <a:xfrm>
            <a:off x="439497" y="1155345"/>
            <a:ext cx="4035327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Debt risen $147b in Q3 to a new high $17.9t</a:t>
            </a:r>
            <a:endParaRPr sz="1400" b="1" i="0" u="none" strike="noStrike" cap="non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439497" y="3234169"/>
            <a:ext cx="4035327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Delinquency rates up from 3.2% to 3.5%</a:t>
            </a:r>
            <a:endParaRPr sz="1400" b="1" i="0" u="none" strike="noStrike" cap="none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2655" y="796168"/>
            <a:ext cx="3732020" cy="186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2655" y="3017134"/>
            <a:ext cx="3732020" cy="186601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6"/>
          <p:cNvSpPr txBox="1"/>
          <p:nvPr/>
        </p:nvSpPr>
        <p:spPr>
          <a:xfrm>
            <a:off x="5093636" y="2791671"/>
            <a:ext cx="37110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Transition into Delinquency (30 days+) by Loan Type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5072655" y="594697"/>
            <a:ext cx="359678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Household Debt Balances and its Composition in Trillions of $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21b368125_2_151"/>
          <p:cNvSpPr txBox="1"/>
          <p:nvPr/>
        </p:nvSpPr>
        <p:spPr>
          <a:xfrm>
            <a:off x="1896375" y="4721099"/>
            <a:ext cx="132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888888"/>
                </a:solidFill>
                <a:latin typeface="Inter Medium"/>
                <a:ea typeface="Inter Medium"/>
                <a:cs typeface="Inter Medium"/>
                <a:sym typeface="Inter Medium"/>
              </a:rPr>
              <a:t>November Inflation Review</a:t>
            </a:r>
            <a:endParaRPr sz="600" b="0" i="0" u="none" strike="noStrike" cap="none">
              <a:solidFill>
                <a:srgbClr val="888888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22" name="Google Shape;122;g2f21b368125_2_151"/>
          <p:cNvSpPr txBox="1"/>
          <p:nvPr/>
        </p:nvSpPr>
        <p:spPr>
          <a:xfrm>
            <a:off x="339325" y="343175"/>
            <a:ext cx="41736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rgbClr val="9DACC3"/>
                </a:solidFill>
                <a:latin typeface="Inter Medium"/>
                <a:ea typeface="Inter Medium"/>
                <a:cs typeface="Inter Medium"/>
                <a:sym typeface="Inter Medium"/>
              </a:rPr>
              <a:t>Sector-specific</a:t>
            </a:r>
            <a:r>
              <a:rPr lang="en" sz="1600" b="0" i="0" u="none" strike="noStrike" cap="non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 Inflation Analysis</a:t>
            </a:r>
            <a:endParaRPr sz="1600" b="0" i="0" u="none" strike="noStrike" cap="non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23" name="Google Shape;123;g2f21b368125_2_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325" y="4782016"/>
            <a:ext cx="731685" cy="1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f21b368125_2_151"/>
          <p:cNvSpPr/>
          <p:nvPr/>
        </p:nvSpPr>
        <p:spPr>
          <a:xfrm>
            <a:off x="401725" y="867948"/>
            <a:ext cx="4111200" cy="786964"/>
          </a:xfrm>
          <a:prstGeom prst="roundRect">
            <a:avLst>
              <a:gd name="adj" fmla="val 3994"/>
            </a:avLst>
          </a:prstGeom>
          <a:solidFill>
            <a:srgbClr val="03050C">
              <a:alpha val="80000"/>
            </a:srgbClr>
          </a:solidFill>
          <a:ln w="9525" cap="flat" cmpd="sng">
            <a:solidFill>
              <a:srgbClr val="161A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EDF3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71450" marR="508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Both out of home and in home food prices showing similar trends highlights how broad based  these pressures are</a:t>
            </a:r>
            <a:endParaRPr/>
          </a:p>
        </p:txBody>
      </p:sp>
      <p:sp>
        <p:nvSpPr>
          <p:cNvPr id="125" name="Google Shape;125;g2f21b368125_2_151"/>
          <p:cNvSpPr txBox="1"/>
          <p:nvPr/>
        </p:nvSpPr>
        <p:spPr>
          <a:xfrm>
            <a:off x="485550" y="875247"/>
            <a:ext cx="14844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Food</a:t>
            </a:r>
            <a:endParaRPr sz="12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6" name="Google Shape;126;g2f21b368125_2_151"/>
          <p:cNvSpPr txBox="1"/>
          <p:nvPr/>
        </p:nvSpPr>
        <p:spPr>
          <a:xfrm>
            <a:off x="2233625" y="899986"/>
            <a:ext cx="21885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+0.1% MoM and +2.0% YoY</a:t>
            </a:r>
            <a:endParaRPr sz="8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7" name="Google Shape;127;g2f21b368125_2_151"/>
          <p:cNvSpPr/>
          <p:nvPr/>
        </p:nvSpPr>
        <p:spPr>
          <a:xfrm>
            <a:off x="401725" y="1746293"/>
            <a:ext cx="4111200" cy="523752"/>
          </a:xfrm>
          <a:prstGeom prst="roundRect">
            <a:avLst>
              <a:gd name="adj" fmla="val 3994"/>
            </a:avLst>
          </a:prstGeom>
          <a:solidFill>
            <a:srgbClr val="03050C">
              <a:alpha val="80000"/>
            </a:srgbClr>
          </a:solidFill>
          <a:ln w="9525" cap="flat" cmpd="sng">
            <a:solidFill>
              <a:srgbClr val="161A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marR="5080" lvl="0" indent="-47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Inter Medium"/>
              <a:buNone/>
            </a:pPr>
            <a:endParaRPr sz="900" b="0" i="0" u="none" strike="noStrike" cap="none">
              <a:solidFill>
                <a:srgbClr val="EDF3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33350" marR="508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Continued upward pressure; driven across the medical category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f21b368125_2_151"/>
          <p:cNvSpPr txBox="1"/>
          <p:nvPr/>
        </p:nvSpPr>
        <p:spPr>
          <a:xfrm>
            <a:off x="485549" y="1756798"/>
            <a:ext cx="1748075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Health</a:t>
            </a:r>
            <a:endParaRPr sz="12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29" name="Google Shape;129;g2f21b368125_2_151"/>
          <p:cNvSpPr txBox="1"/>
          <p:nvPr/>
        </p:nvSpPr>
        <p:spPr>
          <a:xfrm>
            <a:off x="2795451" y="1781537"/>
            <a:ext cx="1626674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+0.3% MoM and +3.5% YoY</a:t>
            </a:r>
            <a:endParaRPr sz="8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0" name="Google Shape;130;g2f21b368125_2_151"/>
          <p:cNvSpPr/>
          <p:nvPr/>
        </p:nvSpPr>
        <p:spPr>
          <a:xfrm>
            <a:off x="401725" y="2366204"/>
            <a:ext cx="4111200" cy="750825"/>
          </a:xfrm>
          <a:prstGeom prst="roundRect">
            <a:avLst>
              <a:gd name="adj" fmla="val 3994"/>
            </a:avLst>
          </a:prstGeom>
          <a:solidFill>
            <a:srgbClr val="03050C">
              <a:alpha val="80000"/>
            </a:srgbClr>
          </a:solidFill>
          <a:ln w="9525" cap="flat" cmpd="sng">
            <a:solidFill>
              <a:srgbClr val="161A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marR="5080" lvl="0" indent="-95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None/>
            </a:pPr>
            <a:endParaRPr sz="900" b="0" i="0" u="none" strike="noStrike" cap="none">
              <a:solidFill>
                <a:srgbClr val="EDF3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33350" marR="508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Attributed to higher material costs, premiumization and inventory challenges, but consumer might be avoiding future price increases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f21b368125_2_151"/>
          <p:cNvSpPr txBox="1"/>
          <p:nvPr/>
        </p:nvSpPr>
        <p:spPr>
          <a:xfrm>
            <a:off x="485549" y="2340461"/>
            <a:ext cx="245794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HH Durables</a:t>
            </a:r>
            <a:endParaRPr sz="12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2" name="Google Shape;132;g2f21b368125_2_151"/>
          <p:cNvSpPr txBox="1"/>
          <p:nvPr/>
        </p:nvSpPr>
        <p:spPr>
          <a:xfrm>
            <a:off x="2233625" y="2384031"/>
            <a:ext cx="21885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+0.2% MoM and +2.4% YoY</a:t>
            </a:r>
            <a:endParaRPr sz="8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3" name="Google Shape;133;g2f21b368125_2_151"/>
          <p:cNvSpPr/>
          <p:nvPr/>
        </p:nvSpPr>
        <p:spPr>
          <a:xfrm>
            <a:off x="401725" y="3200831"/>
            <a:ext cx="4111200" cy="929380"/>
          </a:xfrm>
          <a:prstGeom prst="roundRect">
            <a:avLst>
              <a:gd name="adj" fmla="val 3994"/>
            </a:avLst>
          </a:prstGeom>
          <a:solidFill>
            <a:srgbClr val="03050C">
              <a:alpha val="80000"/>
            </a:srgbClr>
          </a:solidFill>
          <a:ln w="9525" cap="flat" cmpd="sng">
            <a:solidFill>
              <a:srgbClr val="161A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marR="5080" lvl="0" indent="-476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Inter Medium"/>
              <a:buNone/>
            </a:pPr>
            <a:endParaRPr sz="900" b="0" i="0" u="none" strike="noStrike" cap="none">
              <a:solidFill>
                <a:srgbClr val="EDF3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33350" marR="508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Owned on the rise but we might be at the bottom of the home sales with inventory up, sales up and mortgages coming down. </a:t>
            </a:r>
            <a:endParaRPr/>
          </a:p>
          <a:p>
            <a:pPr marL="133350" marR="508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Rental is experiencing a decline together with hotels</a:t>
            </a:r>
            <a:endParaRPr sz="900" b="0" i="0" u="none" strike="noStrike" cap="none">
              <a:solidFill>
                <a:srgbClr val="EDF3FF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34" name="Google Shape;134;g2f21b368125_2_151"/>
          <p:cNvSpPr txBox="1"/>
          <p:nvPr/>
        </p:nvSpPr>
        <p:spPr>
          <a:xfrm>
            <a:off x="485548" y="3185918"/>
            <a:ext cx="2457947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Housing</a:t>
            </a:r>
            <a:endParaRPr sz="12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5" name="Google Shape;135;g2f21b368125_2_151"/>
          <p:cNvSpPr txBox="1"/>
          <p:nvPr/>
        </p:nvSpPr>
        <p:spPr>
          <a:xfrm>
            <a:off x="2233624" y="3229488"/>
            <a:ext cx="21885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-0.3% MoM and +1.4% YoY</a:t>
            </a:r>
            <a:endParaRPr sz="8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6" name="Google Shape;136;g2f21b368125_2_151"/>
          <p:cNvSpPr/>
          <p:nvPr/>
        </p:nvSpPr>
        <p:spPr>
          <a:xfrm>
            <a:off x="401725" y="4207458"/>
            <a:ext cx="4111200" cy="549890"/>
          </a:xfrm>
          <a:prstGeom prst="roundRect">
            <a:avLst>
              <a:gd name="adj" fmla="val 3994"/>
            </a:avLst>
          </a:prstGeom>
          <a:solidFill>
            <a:srgbClr val="03050C">
              <a:alpha val="80000"/>
            </a:srgbClr>
          </a:solidFill>
          <a:ln w="9525" cap="flat" cmpd="sng">
            <a:solidFill>
              <a:srgbClr val="161A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50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EDF3FF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71450" marR="508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F3FF"/>
              </a:buClr>
              <a:buSzPts val="600"/>
              <a:buFont typeface="Arial"/>
              <a:buChar char="•"/>
            </a:pPr>
            <a:r>
              <a:rPr lang="en" sz="900" b="0" i="0" u="none" strike="noStrike" cap="none">
                <a:solidFill>
                  <a:srgbClr val="EDF3FF"/>
                </a:solidFill>
                <a:latin typeface="Inter Medium"/>
                <a:ea typeface="Inter Medium"/>
                <a:cs typeface="Inter Medium"/>
                <a:sym typeface="Inter Medium"/>
              </a:rPr>
              <a:t>Driven by declining gas prices.  Vehicle prices continue to rise</a:t>
            </a:r>
            <a:endParaRPr/>
          </a:p>
        </p:txBody>
      </p:sp>
      <p:sp>
        <p:nvSpPr>
          <p:cNvPr id="137" name="Google Shape;137;g2f21b368125_2_151"/>
          <p:cNvSpPr txBox="1"/>
          <p:nvPr/>
        </p:nvSpPr>
        <p:spPr>
          <a:xfrm>
            <a:off x="485550" y="4214757"/>
            <a:ext cx="1484400" cy="39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Transportation</a:t>
            </a:r>
            <a:endParaRPr sz="12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8" name="Google Shape;138;g2f21b368125_2_151"/>
          <p:cNvSpPr txBox="1"/>
          <p:nvPr/>
        </p:nvSpPr>
        <p:spPr>
          <a:xfrm>
            <a:off x="2233625" y="4239496"/>
            <a:ext cx="2188500" cy="326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0" i="0" u="none" strike="noStrike" cap="none">
                <a:solidFill>
                  <a:srgbClr val="9DACC3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-0.3% MoM and +5.5% YoY</a:t>
            </a:r>
            <a:endParaRPr sz="800" b="0" i="0" u="none" strike="noStrike" cap="none">
              <a:solidFill>
                <a:srgbClr val="03050C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39" name="Google Shape;139;g2f21b368125_2_151"/>
          <p:cNvSpPr txBox="1"/>
          <p:nvPr/>
        </p:nvSpPr>
        <p:spPr>
          <a:xfrm>
            <a:off x="4922508" y="2719500"/>
            <a:ext cx="38815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Price of WTI Crude Oil per Barrel: </a:t>
            </a: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US$ 68.08 for 9</a:t>
            </a:r>
            <a:r>
              <a:rPr lang="en" sz="10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Dec, 2024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f21b368125_2_151" descr="A graph of a stock marke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5351" y="3021663"/>
            <a:ext cx="3838709" cy="1846852"/>
          </a:xfrm>
          <a:prstGeom prst="rect">
            <a:avLst/>
          </a:prstGeom>
          <a:noFill/>
          <a:ln w="69850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g2f21b368125_2_1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3610" y="495649"/>
            <a:ext cx="3881552" cy="2146984"/>
          </a:xfrm>
          <a:prstGeom prst="rect">
            <a:avLst/>
          </a:prstGeom>
          <a:solidFill>
            <a:schemeClr val="lt1"/>
          </a:solidFill>
          <a:ln w="6985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" name="Google Shape;142;g2f21b368125_2_151"/>
          <p:cNvSpPr txBox="1"/>
          <p:nvPr/>
        </p:nvSpPr>
        <p:spPr>
          <a:xfrm>
            <a:off x="4887156" y="193486"/>
            <a:ext cx="38815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Truflation Food &amp; Beverages Price Trends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f21b368125_2_3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6275" y="-819478"/>
            <a:ext cx="6826449" cy="6826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f21b368125_2_366"/>
          <p:cNvSpPr txBox="1"/>
          <p:nvPr/>
        </p:nvSpPr>
        <p:spPr>
          <a:xfrm>
            <a:off x="1896375" y="4721099"/>
            <a:ext cx="132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November  Inflation Review</a:t>
            </a:r>
            <a:endParaRPr sz="600" b="0" i="0" u="none" strike="noStrike" cap="none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49" name="Google Shape;149;g2f21b368125_2_3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325" y="4782024"/>
            <a:ext cx="717225" cy="1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f21b368125_2_366"/>
          <p:cNvSpPr txBox="1"/>
          <p:nvPr/>
        </p:nvSpPr>
        <p:spPr>
          <a:xfrm>
            <a:off x="339325" y="411350"/>
            <a:ext cx="38241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 i="0" u="none" strike="noStrike" cap="none">
                <a:solidFill>
                  <a:srgbClr val="03050C"/>
                </a:solidFill>
                <a:latin typeface="Inter Medium"/>
                <a:ea typeface="Inter Medium"/>
                <a:cs typeface="Inter Medium"/>
                <a:sym typeface="Inter Medium"/>
              </a:rPr>
              <a:t>Persistent healthy economy will fuel demand based inflation</a:t>
            </a:r>
            <a:endParaRPr sz="1600" b="0" i="0" u="none" strike="noStrike" cap="none">
              <a:solidFill>
                <a:srgbClr val="03050C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151" name="Google Shape;151;g2f21b368125_2_366"/>
          <p:cNvSpPr txBox="1"/>
          <p:nvPr/>
        </p:nvSpPr>
        <p:spPr>
          <a:xfrm>
            <a:off x="5778625" y="1714247"/>
            <a:ext cx="2323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" sz="9600" b="0" i="0" u="none" strike="noStrike" cap="none">
                <a:solidFill>
                  <a:srgbClr val="41558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Q4</a:t>
            </a:r>
            <a:endParaRPr sz="9600" b="0" i="0" u="none" strike="noStrike" cap="none">
              <a:solidFill>
                <a:srgbClr val="415589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2" name="Google Shape;152;g2f21b368125_2_366"/>
          <p:cNvSpPr txBox="1"/>
          <p:nvPr/>
        </p:nvSpPr>
        <p:spPr>
          <a:xfrm>
            <a:off x="5877175" y="3092747"/>
            <a:ext cx="232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" sz="2600" b="0" i="0" u="none" strike="noStrike" cap="none">
                <a:solidFill>
                  <a:srgbClr val="7BA4E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+2.8%</a:t>
            </a:r>
            <a:endParaRPr sz="2600" b="0" i="0" u="none" strike="noStrike" cap="none">
              <a:solidFill>
                <a:srgbClr val="7BA4E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53" name="Google Shape;153;g2f21b368125_2_366"/>
          <p:cNvSpPr/>
          <p:nvPr/>
        </p:nvSpPr>
        <p:spPr>
          <a:xfrm>
            <a:off x="375525" y="1396651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De-globalization; tariffs and onshoring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f21b368125_2_366"/>
          <p:cNvSpPr/>
          <p:nvPr/>
        </p:nvSpPr>
        <p:spPr>
          <a:xfrm>
            <a:off x="375525" y="1948740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De-regulation; financial, energy, health &amp; crypto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f21b368125_2_366"/>
          <p:cNvSpPr/>
          <p:nvPr/>
        </p:nvSpPr>
        <p:spPr>
          <a:xfrm>
            <a:off x="375525" y="2500828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Energy prices; drill baby drill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f21b368125_2_366"/>
          <p:cNvSpPr/>
          <p:nvPr/>
        </p:nvSpPr>
        <p:spPr>
          <a:xfrm>
            <a:off x="375525" y="3052916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Immigration: reducing the available labor pool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f21b368125_2_366"/>
          <p:cNvSpPr/>
          <p:nvPr/>
        </p:nvSpPr>
        <p:spPr>
          <a:xfrm>
            <a:off x="375525" y="3605004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Tight labor market: Continued salary increase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f21b368125_2_366"/>
          <p:cNvSpPr/>
          <p:nvPr/>
        </p:nvSpPr>
        <p:spPr>
          <a:xfrm>
            <a:off x="375525" y="4169011"/>
            <a:ext cx="3924450" cy="411750"/>
          </a:xfrm>
          <a:prstGeom prst="roundRect">
            <a:avLst>
              <a:gd name="adj" fmla="val 5362"/>
            </a:avLst>
          </a:prstGeom>
          <a:solidFill>
            <a:srgbClr val="FCFCFF"/>
          </a:solidFill>
          <a:ln w="9525" cap="flat" cmpd="sng">
            <a:solidFill>
              <a:srgbClr val="EDF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196850" marR="508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100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Further rate cuts could spur demand &amp; inflation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21b368125_2_402"/>
          <p:cNvSpPr txBox="1"/>
          <p:nvPr/>
        </p:nvSpPr>
        <p:spPr>
          <a:xfrm>
            <a:off x="865875" y="2312500"/>
            <a:ext cx="3978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Unbelievable times</a:t>
            </a:r>
            <a:endParaRPr sz="2000" b="0" i="0" u="none" strike="noStrike" cap="non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12700" marR="50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rPr>
              <a:t>require believable data.</a:t>
            </a:r>
            <a:endParaRPr sz="2000" b="0" i="0" u="none" strike="noStrike" cap="none">
              <a:solidFill>
                <a:schemeClr val="lt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64" name="Google Shape;164;g2f21b368125_2_4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650" y="1724599"/>
            <a:ext cx="1098527" cy="22153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f21b368125_2_402"/>
          <p:cNvSpPr txBox="1"/>
          <p:nvPr/>
        </p:nvSpPr>
        <p:spPr>
          <a:xfrm>
            <a:off x="865875" y="4561100"/>
            <a:ext cx="98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rPr>
              <a:t>stefan@lagu.na</a:t>
            </a:r>
            <a:endParaRPr sz="800" b="0" i="0" u="none" strike="noStrike" cap="none">
              <a:solidFill>
                <a:schemeClr val="accent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g2f21b368125_2_402"/>
          <p:cNvSpPr txBox="1"/>
          <p:nvPr/>
        </p:nvSpPr>
        <p:spPr>
          <a:xfrm>
            <a:off x="1820700" y="4561106"/>
            <a:ext cx="18405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chemeClr val="accent3"/>
                </a:solidFill>
                <a:latin typeface="Inter"/>
                <a:ea typeface="Inter"/>
                <a:cs typeface="Inter"/>
                <a:sym typeface="Inter"/>
              </a:rPr>
              <a:t>oliver.rust@lagu.na</a:t>
            </a:r>
            <a:endParaRPr sz="800" b="0" i="0" u="none" strike="noStrike" cap="none">
              <a:solidFill>
                <a:schemeClr val="accent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67" name="Google Shape;167;g2f21b368125_2_402"/>
          <p:cNvCxnSpPr/>
          <p:nvPr/>
        </p:nvCxnSpPr>
        <p:spPr>
          <a:xfrm>
            <a:off x="1820700" y="4621106"/>
            <a:ext cx="0" cy="187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8" name="Google Shape;168;g2f21b368125_2_402"/>
          <p:cNvPicPr preferRelativeResize="0"/>
          <p:nvPr/>
        </p:nvPicPr>
        <p:blipFill rotWithShape="1">
          <a:blip r:embed="rId5">
            <a:alphaModFix amt="86000"/>
          </a:blip>
          <a:srcRect/>
          <a:stretch/>
        </p:blipFill>
        <p:spPr>
          <a:xfrm>
            <a:off x="6773038" y="4545656"/>
            <a:ext cx="892663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f21b368125_2_402"/>
          <p:cNvPicPr preferRelativeResize="0"/>
          <p:nvPr/>
        </p:nvPicPr>
        <p:blipFill rotWithShape="1">
          <a:blip r:embed="rId6">
            <a:alphaModFix amt="86000"/>
          </a:blip>
          <a:srcRect/>
          <a:stretch/>
        </p:blipFill>
        <p:spPr>
          <a:xfrm>
            <a:off x="7730656" y="4545658"/>
            <a:ext cx="1044619" cy="33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f21b368125_2_402"/>
          <p:cNvPicPr preferRelativeResize="0"/>
          <p:nvPr/>
        </p:nvPicPr>
        <p:blipFill rotWithShape="1">
          <a:blip r:embed="rId7">
            <a:alphaModFix amt="86000"/>
          </a:blip>
          <a:srcRect/>
          <a:stretch/>
        </p:blipFill>
        <p:spPr>
          <a:xfrm>
            <a:off x="5691973" y="4545656"/>
            <a:ext cx="1016100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/>
        </p:nvSpPr>
        <p:spPr>
          <a:xfrm>
            <a:off x="1896375" y="4721099"/>
            <a:ext cx="1320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0" i="0" u="none" strike="noStrike" cap="none">
                <a:solidFill>
                  <a:srgbClr val="595959"/>
                </a:solidFill>
                <a:latin typeface="Inter Medium"/>
                <a:ea typeface="Inter Medium"/>
                <a:cs typeface="Inter Medium"/>
                <a:sym typeface="Inter Medium"/>
              </a:rPr>
              <a:t>November  Inflation Review</a:t>
            </a:r>
            <a:endParaRPr sz="600" b="0" i="0" u="none" strike="noStrike" cap="none">
              <a:solidFill>
                <a:srgbClr val="595959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25" y="4782024"/>
            <a:ext cx="717225" cy="1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339325" y="411350"/>
            <a:ext cx="61645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0" i="0" u="none" strike="noStrike" cap="none">
                <a:solidFill>
                  <a:srgbClr val="03050C"/>
                </a:solidFill>
                <a:latin typeface="Inter Medium"/>
                <a:ea typeface="Inter Medium"/>
                <a:cs typeface="Inter Medium"/>
                <a:sym typeface="Inter Medium"/>
              </a:rPr>
              <a:t>Truflation forecasts of the BLS are within 0.10% on average</a:t>
            </a:r>
            <a:endParaRPr sz="1600" b="0" i="0" u="none" strike="noStrike" cap="none">
              <a:solidFill>
                <a:srgbClr val="03050C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aphicFrame>
        <p:nvGraphicFramePr>
          <p:cNvPr id="178" name="Google Shape;178;p7"/>
          <p:cNvGraphicFramePr/>
          <p:nvPr/>
        </p:nvGraphicFramePr>
        <p:xfrm>
          <a:off x="298017" y="11246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{90FB59B6-7C9F-47AD-B3E8-46FEFC8C0FC7}</a:tableStyleId>
              </a:tblPr>
              <a:tblGrid>
                <a:gridCol w="74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66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92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Feb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Mar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Apr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May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Jun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Jul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Aug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Sep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Oct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Nov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Dec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23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Feb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Mar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Apr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May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Jun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Jul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Aug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Sep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Oct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strike="noStrike" cap="none"/>
                        <a:t>24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Low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Estimate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High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Estimate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3.8%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2.6%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Average Estimate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2.6%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BLS Actual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3.7%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2.9%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2.4%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2.6%</a:t>
                      </a:r>
                      <a:endParaRPr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/>
                        <a:t>Truflation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6.1%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5.2%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5.0%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4.2%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3.1%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3.6%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3.0%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3.2%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2.9%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3.4%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3.5%</a:t>
                      </a:r>
                      <a:endParaRPr sz="9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3.3%</a:t>
                      </a:r>
                      <a:endParaRPr/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3.0%</a:t>
                      </a:r>
                      <a:endParaRPr/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2.8%</a:t>
                      </a:r>
                      <a:endParaRPr/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2.5%</a:t>
                      </a:r>
                      <a:endParaRPr/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2.4%</a:t>
                      </a:r>
                      <a:endParaRPr/>
                    </a:p>
                  </a:txBody>
                  <a:tcPr marL="6925" marR="6925" marT="69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2.5%</a:t>
                      </a:r>
                      <a:endParaRPr/>
                    </a:p>
                  </a:txBody>
                  <a:tcPr marL="6925" marR="6925" marT="69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831</Words>
  <Application>Microsoft Macintosh PowerPoint</Application>
  <PresentationFormat>On-screen Show (16:9)</PresentationFormat>
  <Paragraphs>228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Inter</vt:lpstr>
      <vt:lpstr>Nunito Sans</vt:lpstr>
      <vt:lpstr>Arial</vt:lpstr>
      <vt:lpstr>Times New Roman</vt:lpstr>
      <vt:lpstr>Inter SemiBold</vt:lpstr>
      <vt:lpstr>Inter Medium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Clase Virtual97</cp:lastModifiedBy>
  <cp:revision>2</cp:revision>
  <dcterms:modified xsi:type="dcterms:W3CDTF">2024-12-10T21:01:18Z</dcterms:modified>
</cp:coreProperties>
</file>